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60" r:id="rId3"/>
    <p:sldId id="287" r:id="rId4"/>
    <p:sldId id="290" r:id="rId5"/>
    <p:sldId id="298" r:id="rId6"/>
    <p:sldId id="301" r:id="rId7"/>
    <p:sldId id="303" r:id="rId8"/>
    <p:sldId id="302" r:id="rId9"/>
    <p:sldId id="274" r:id="rId10"/>
    <p:sldId id="291" r:id="rId11"/>
    <p:sldId id="315" r:id="rId12"/>
    <p:sldId id="314" r:id="rId13"/>
    <p:sldId id="317" r:id="rId14"/>
    <p:sldId id="319" r:id="rId15"/>
    <p:sldId id="259" r:id="rId1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375E"/>
    <a:srgbClr val="2E507A"/>
    <a:srgbClr val="1D3859"/>
    <a:srgbClr val="1F3257"/>
    <a:srgbClr val="2139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90" autoAdjust="0"/>
    <p:restoredTop sz="87875" autoAdjust="0"/>
  </p:normalViewPr>
  <p:slideViewPr>
    <p:cSldViewPr>
      <p:cViewPr>
        <p:scale>
          <a:sx n="50" d="100"/>
          <a:sy n="50" d="100"/>
        </p:scale>
        <p:origin x="2155" y="61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                                                                                                                                                                                                            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74782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6127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4112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0952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251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411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6127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587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5002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2019-04-28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75700" y="2843258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spc="-150" dirty="0">
                <a:solidFill>
                  <a:schemeClr val="bg1"/>
                </a:solidFill>
              </a:rPr>
              <a:t>BUSTOP 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7" y="2077398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400" b="1" dirty="0">
                <a:solidFill>
                  <a:schemeClr val="tx2">
                    <a:lumMod val="50000"/>
                  </a:schemeClr>
                </a:solidFill>
              </a:rPr>
              <a:t>종합설계프로젝트 중간발표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CB2FFA-2468-4C43-A0E1-A2DD0B251533}"/>
              </a:ext>
            </a:extLst>
          </p:cNvPr>
          <p:cNvSpPr txBox="1"/>
          <p:nvPr/>
        </p:nvSpPr>
        <p:spPr>
          <a:xfrm>
            <a:off x="3707904" y="4221088"/>
            <a:ext cx="2736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1594015 </a:t>
            </a:r>
            <a:r>
              <a:rPr lang="ko-KR" altLang="en-US" dirty="0">
                <a:solidFill>
                  <a:schemeClr val="bg1"/>
                </a:solidFill>
              </a:rPr>
              <a:t>류정현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1594027 </a:t>
            </a:r>
            <a:r>
              <a:rPr lang="ko-KR" altLang="en-US" dirty="0">
                <a:solidFill>
                  <a:schemeClr val="bg1"/>
                </a:solidFill>
              </a:rPr>
              <a:t>이지애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1594031 </a:t>
            </a:r>
            <a:r>
              <a:rPr lang="ko-KR" altLang="en-US" dirty="0">
                <a:solidFill>
                  <a:schemeClr val="bg1"/>
                </a:solidFill>
              </a:rPr>
              <a:t>전지연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51920" y="1377799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예약 화면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1560" y="862826"/>
            <a:ext cx="17281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Android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11560" y="1324490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류정현 담당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203848" y="6569236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6412606-E871-4C70-8BED-AD1B3489E97D}"/>
              </a:ext>
            </a:extLst>
          </p:cNvPr>
          <p:cNvSpPr/>
          <p:nvPr/>
        </p:nvSpPr>
        <p:spPr>
          <a:xfrm>
            <a:off x="4188432" y="171318"/>
            <a:ext cx="695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spc="-150" dirty="0">
                <a:solidFill>
                  <a:schemeClr val="bg1"/>
                </a:solidFill>
              </a:rPr>
              <a:t>Process</a:t>
            </a:r>
            <a:endParaRPr lang="ko-KR" altLang="en-US" sz="1400" b="1" spc="-15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490D22D-7A48-4769-89E7-24B768F818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50" t="17302" r="44488" b="6601"/>
          <a:stretch/>
        </p:blipFill>
        <p:spPr>
          <a:xfrm>
            <a:off x="683568" y="1888292"/>
            <a:ext cx="2160240" cy="434902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A374C15-2A16-4454-B069-F4049FAE66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250" t="17302" r="44488" b="6601"/>
          <a:stretch/>
        </p:blipFill>
        <p:spPr>
          <a:xfrm>
            <a:off x="3419871" y="1888292"/>
            <a:ext cx="2160241" cy="434902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B545819-6B85-4B4E-9DE1-C7A1F31C21C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250" t="17301" r="44488" b="8001"/>
          <a:stretch/>
        </p:blipFill>
        <p:spPr>
          <a:xfrm>
            <a:off x="6156176" y="1888292"/>
            <a:ext cx="2160240" cy="426901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91448A6-017E-4E60-8942-4C86FF51944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2675" t="20045" r="17713" b="13601"/>
          <a:stretch/>
        </p:blipFill>
        <p:spPr>
          <a:xfrm>
            <a:off x="0" y="2866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324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657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§"/>
            </a:pPr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20563" y="1246377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/>
              <a:t>블루투스를 활용한 자동 벨 기능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4177382" y="196296"/>
            <a:ext cx="695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spc="-150" dirty="0">
                <a:solidFill>
                  <a:schemeClr val="bg1"/>
                </a:solidFill>
              </a:rPr>
              <a:t>Process</a:t>
            </a:r>
            <a:endParaRPr lang="ko-KR" altLang="en-US" sz="1400" b="1" spc="-15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131840" y="653884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7434" y="836712"/>
            <a:ext cx="2289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Android + Arduino 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류정현</a:t>
            </a:r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</a:rPr>
              <a:t>	   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이지애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81" y="1773399"/>
            <a:ext cx="1819269" cy="37438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6362" y="1752508"/>
            <a:ext cx="1819268" cy="3743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3">
            <a:extLst>
              <a:ext uri="{FF2B5EF4-FFF2-40B4-BE49-F238E27FC236}">
                <a16:creationId xmlns:a16="http://schemas.microsoft.com/office/drawing/2014/main" id="{FC195034-1318-443C-B1CE-7FED34800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071" y="1752508"/>
            <a:ext cx="1809116" cy="3722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D4CFADF-A91A-4EF5-8D22-29F40429D8E9}"/>
              </a:ext>
            </a:extLst>
          </p:cNvPr>
          <p:cNvSpPr/>
          <p:nvPr/>
        </p:nvSpPr>
        <p:spPr>
          <a:xfrm>
            <a:off x="834652" y="4437112"/>
            <a:ext cx="1638877" cy="636546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별도의 버스 정보 필요</a:t>
            </a:r>
            <a:r>
              <a:rPr lang="en-US" altLang="ko-KR" dirty="0"/>
              <a:t>x</a:t>
            </a:r>
            <a:endParaRPr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681BD70-4C79-4AB4-A51E-DBF3778D526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2639" t="19940" r="13775" b="8930"/>
          <a:stretch/>
        </p:blipFill>
        <p:spPr>
          <a:xfrm>
            <a:off x="10305" y="4504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427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3137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66287" y="1327243"/>
            <a:ext cx="2399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/>
              <a:t>자동 벨 기능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4177382" y="196296"/>
            <a:ext cx="695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spc="-150" dirty="0">
                <a:solidFill>
                  <a:schemeClr val="bg1"/>
                </a:solidFill>
              </a:rPr>
              <a:t>Process</a:t>
            </a:r>
            <a:endParaRPr lang="ko-KR" altLang="en-US" sz="1400" b="1" spc="-15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131840" y="653884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27434" y="836712"/>
            <a:ext cx="2289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 err="1">
                <a:solidFill>
                  <a:schemeClr val="tx2">
                    <a:lumMod val="75000"/>
                  </a:schemeClr>
                </a:solidFill>
                <a:latin typeface="+mj-ea"/>
              </a:rPr>
              <a:t>Arduino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 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이 지애 담당</a:t>
            </a:r>
          </a:p>
        </p:txBody>
      </p: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058498" y="1505057"/>
            <a:ext cx="3442884" cy="4608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FDF159A-7767-4EFC-987B-50124F644694}"/>
              </a:ext>
            </a:extLst>
          </p:cNvPr>
          <p:cNvSpPr/>
          <p:nvPr/>
        </p:nvSpPr>
        <p:spPr>
          <a:xfrm>
            <a:off x="5275331" y="2422274"/>
            <a:ext cx="3456384" cy="256911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1DA001-0865-43CB-9B53-DA270E2DDFA0}"/>
              </a:ext>
            </a:extLst>
          </p:cNvPr>
          <p:cNvSpPr txBox="1"/>
          <p:nvPr/>
        </p:nvSpPr>
        <p:spPr>
          <a:xfrm>
            <a:off x="5484363" y="2991386"/>
            <a:ext cx="307658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b="1" dirty="0" err="1">
                <a:solidFill>
                  <a:srgbClr val="2E507A"/>
                </a:solidFill>
              </a:rPr>
              <a:t>아두이노</a:t>
            </a:r>
            <a:r>
              <a:rPr lang="ko-KR" altLang="en-US" sz="1600" b="1" dirty="0">
                <a:solidFill>
                  <a:srgbClr val="2E507A"/>
                </a:solidFill>
              </a:rPr>
              <a:t> </a:t>
            </a:r>
            <a:r>
              <a:rPr lang="en-US" altLang="ko-KR" sz="1600" b="1" dirty="0">
                <a:solidFill>
                  <a:srgbClr val="2E507A"/>
                </a:solidFill>
              </a:rPr>
              <a:t>LED</a:t>
            </a:r>
            <a:r>
              <a:rPr lang="ko-KR" altLang="en-US" sz="1600" b="1" dirty="0">
                <a:solidFill>
                  <a:srgbClr val="2E507A"/>
                </a:solidFill>
              </a:rPr>
              <a:t>는 버스의 벨</a:t>
            </a:r>
            <a:r>
              <a:rPr lang="en-US" altLang="ko-KR" sz="1600" b="1" dirty="0">
                <a:solidFill>
                  <a:srgbClr val="2E507A"/>
                </a:solidFill>
              </a:rPr>
              <a:t>!</a:t>
            </a:r>
          </a:p>
          <a:p>
            <a:r>
              <a:rPr lang="en-US" altLang="ko-KR" sz="1600" b="1" dirty="0">
                <a:solidFill>
                  <a:srgbClr val="2E507A"/>
                </a:solidFill>
              </a:rPr>
              <a:t>     -&gt;</a:t>
            </a:r>
            <a:r>
              <a:rPr lang="ko-KR" altLang="en-US" sz="1600" b="1" dirty="0" err="1">
                <a:solidFill>
                  <a:srgbClr val="2E507A"/>
                </a:solidFill>
              </a:rPr>
              <a:t>아두이노는</a:t>
            </a:r>
            <a:r>
              <a:rPr lang="ko-KR" altLang="en-US" sz="1600" b="1" dirty="0">
                <a:solidFill>
                  <a:srgbClr val="2E507A"/>
                </a:solidFill>
              </a:rPr>
              <a:t> 버스</a:t>
            </a:r>
            <a:endParaRPr lang="en-US" altLang="ko-KR" sz="1600" b="1" dirty="0">
              <a:solidFill>
                <a:srgbClr val="2E507A"/>
              </a:solidFill>
            </a:endParaRPr>
          </a:p>
          <a:p>
            <a:endParaRPr lang="en-US" altLang="ko-KR" sz="1600" b="1" dirty="0">
              <a:solidFill>
                <a:srgbClr val="2E507A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b="1" dirty="0">
                <a:solidFill>
                  <a:srgbClr val="2E507A"/>
                </a:solidFill>
              </a:rPr>
              <a:t>탑승한 버스와 </a:t>
            </a:r>
            <a:r>
              <a:rPr lang="ko-KR" altLang="en-US" sz="1600" b="1" u="sng" dirty="0">
                <a:solidFill>
                  <a:srgbClr val="2E507A"/>
                </a:solidFill>
              </a:rPr>
              <a:t>블루투스</a:t>
            </a:r>
            <a:r>
              <a:rPr lang="ko-KR" altLang="en-US" sz="1600" b="1" dirty="0">
                <a:solidFill>
                  <a:srgbClr val="2E507A"/>
                </a:solidFill>
              </a:rPr>
              <a:t> 연결을 통해 벨 버튼 클릭 시 버스 상의 빨간 불이 </a:t>
            </a:r>
            <a:r>
              <a:rPr lang="ko-KR" altLang="en-US" sz="1600" b="1" dirty="0" err="1">
                <a:solidFill>
                  <a:srgbClr val="2E507A"/>
                </a:solidFill>
              </a:rPr>
              <a:t>켜짐</a:t>
            </a:r>
            <a:endParaRPr lang="en-US" altLang="ko-KR" sz="1600" b="1" dirty="0">
              <a:solidFill>
                <a:srgbClr val="2E507A"/>
              </a:solidFill>
            </a:endParaRPr>
          </a:p>
          <a:p>
            <a:endParaRPr lang="en-US" altLang="ko-KR" sz="1600" b="1" dirty="0">
              <a:solidFill>
                <a:srgbClr val="2E507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341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8133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3568" y="2204864"/>
            <a:ext cx="748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4325841" y="175450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>
                <a:solidFill>
                  <a:schemeClr val="bg1"/>
                </a:solidFill>
              </a:rPr>
              <a:t>Plan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275856" y="6557999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오각형 8">
            <a:extLst>
              <a:ext uri="{FF2B5EF4-FFF2-40B4-BE49-F238E27FC236}">
                <a16:creationId xmlns:a16="http://schemas.microsoft.com/office/drawing/2014/main" id="{AAA867E6-B19D-48F3-ADFB-5274EE3E8BE8}"/>
              </a:ext>
            </a:extLst>
          </p:cNvPr>
          <p:cNvSpPr/>
          <p:nvPr/>
        </p:nvSpPr>
        <p:spPr>
          <a:xfrm>
            <a:off x="1243706" y="1900684"/>
            <a:ext cx="2041900" cy="206295"/>
          </a:xfrm>
          <a:prstGeom prst="homePlate">
            <a:avLst/>
          </a:prstGeom>
          <a:solidFill>
            <a:schemeClr val="bg1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시스템 요구사항 분석</a:t>
            </a:r>
          </a:p>
        </p:txBody>
      </p:sp>
      <p:sp>
        <p:nvSpPr>
          <p:cNvPr id="12" name="오각형 8">
            <a:extLst>
              <a:ext uri="{FF2B5EF4-FFF2-40B4-BE49-F238E27FC236}">
                <a16:creationId xmlns:a16="http://schemas.microsoft.com/office/drawing/2014/main" id="{E41C058B-6F8B-4D82-B84B-0C8BFFAFA28B}"/>
              </a:ext>
            </a:extLst>
          </p:cNvPr>
          <p:cNvSpPr/>
          <p:nvPr/>
        </p:nvSpPr>
        <p:spPr>
          <a:xfrm>
            <a:off x="1232987" y="2147728"/>
            <a:ext cx="2041900" cy="218143"/>
          </a:xfrm>
          <a:prstGeom prst="homePlate">
            <a:avLst/>
          </a:prstGeom>
          <a:solidFill>
            <a:schemeClr val="bg1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시스템 요구사항 분석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93374C51-7E01-4295-8A9B-FC0D03B46DA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538754" y="1551862"/>
          <a:ext cx="3779174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835">
                  <a:extLst>
                    <a:ext uri="{9D8B030D-6E8A-4147-A177-3AD203B41FA5}">
                      <a16:colId xmlns:a16="http://schemas.microsoft.com/office/drawing/2014/main" val="927528477"/>
                    </a:ext>
                  </a:extLst>
                </a:gridCol>
                <a:gridCol w="702769">
                  <a:extLst>
                    <a:ext uri="{9D8B030D-6E8A-4147-A177-3AD203B41FA5}">
                      <a16:colId xmlns:a16="http://schemas.microsoft.com/office/drawing/2014/main" val="1689857060"/>
                    </a:ext>
                  </a:extLst>
                </a:gridCol>
                <a:gridCol w="808900">
                  <a:extLst>
                    <a:ext uri="{9D8B030D-6E8A-4147-A177-3AD203B41FA5}">
                      <a16:colId xmlns:a16="http://schemas.microsoft.com/office/drawing/2014/main" val="3991069544"/>
                    </a:ext>
                  </a:extLst>
                </a:gridCol>
                <a:gridCol w="755835">
                  <a:extLst>
                    <a:ext uri="{9D8B030D-6E8A-4147-A177-3AD203B41FA5}">
                      <a16:colId xmlns:a16="http://schemas.microsoft.com/office/drawing/2014/main" val="278618001"/>
                    </a:ext>
                  </a:extLst>
                </a:gridCol>
                <a:gridCol w="755835">
                  <a:extLst>
                    <a:ext uri="{9D8B030D-6E8A-4147-A177-3AD203B41FA5}">
                      <a16:colId xmlns:a16="http://schemas.microsoft.com/office/drawing/2014/main" val="1546844867"/>
                    </a:ext>
                  </a:extLst>
                </a:gridCol>
              </a:tblGrid>
              <a:tr h="2215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marL="68580" marR="68580" marT="34290" marB="34290">
                    <a:solidFill>
                      <a:srgbClr val="17375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marL="68580" marR="68580" marT="34290" marB="34290">
                    <a:solidFill>
                      <a:srgbClr val="17375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중간평가</a:t>
                      </a:r>
                    </a:p>
                  </a:txBody>
                  <a:tcPr marL="68580" marR="68580" marT="34290" marB="34290">
                    <a:solidFill>
                      <a:srgbClr val="17375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marL="68580" marR="68580" marT="34290" marB="34290">
                    <a:solidFill>
                      <a:srgbClr val="17375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종합평가</a:t>
                      </a:r>
                    </a:p>
                  </a:txBody>
                  <a:tcPr marL="68580" marR="68580" marT="34290" marB="34290">
                    <a:solidFill>
                      <a:srgbClr val="1737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436304"/>
                  </a:ext>
                </a:extLst>
              </a:tr>
            </a:tbl>
          </a:graphicData>
        </a:graphic>
      </p:graphicFrame>
      <p:sp>
        <p:nvSpPr>
          <p:cNvPr id="18" name="타원 17">
            <a:extLst>
              <a:ext uri="{FF2B5EF4-FFF2-40B4-BE49-F238E27FC236}">
                <a16:creationId xmlns:a16="http://schemas.microsoft.com/office/drawing/2014/main" id="{E1B3D3BE-2B31-4AAC-9138-BECA0A6E4161}"/>
              </a:ext>
            </a:extLst>
          </p:cNvPr>
          <p:cNvSpPr/>
          <p:nvPr/>
        </p:nvSpPr>
        <p:spPr>
          <a:xfrm>
            <a:off x="628475" y="1785752"/>
            <a:ext cx="810491" cy="757702"/>
          </a:xfrm>
          <a:prstGeom prst="ellipse">
            <a:avLst/>
          </a:prstGeom>
          <a:solidFill>
            <a:srgbClr val="17375E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dirty="0"/>
          </a:p>
          <a:p>
            <a:pPr algn="ctr"/>
            <a:r>
              <a:rPr lang="en-US" altLang="ko-KR" sz="1200" dirty="0"/>
              <a:t>STEP1</a:t>
            </a:r>
          </a:p>
          <a:p>
            <a:pPr algn="ctr"/>
            <a:r>
              <a:rPr lang="ko-KR" altLang="en-US" sz="1200" dirty="0"/>
              <a:t>계획</a:t>
            </a:r>
            <a:endParaRPr lang="en-US" altLang="ko-KR" sz="1200" dirty="0"/>
          </a:p>
          <a:p>
            <a:pPr algn="ctr"/>
            <a:endParaRPr lang="ko-KR" altLang="en-US" sz="1200" dirty="0"/>
          </a:p>
        </p:txBody>
      </p:sp>
      <p:sp>
        <p:nvSpPr>
          <p:cNvPr id="19" name="오각형 29">
            <a:extLst>
              <a:ext uri="{FF2B5EF4-FFF2-40B4-BE49-F238E27FC236}">
                <a16:creationId xmlns:a16="http://schemas.microsoft.com/office/drawing/2014/main" id="{72113E78-9935-498A-90CE-47DA5D5735C5}"/>
              </a:ext>
            </a:extLst>
          </p:cNvPr>
          <p:cNvSpPr/>
          <p:nvPr/>
        </p:nvSpPr>
        <p:spPr>
          <a:xfrm>
            <a:off x="1243702" y="2726035"/>
            <a:ext cx="2041900" cy="205476"/>
          </a:xfrm>
          <a:prstGeom prst="homePlate">
            <a:avLst/>
          </a:prstGeom>
          <a:solidFill>
            <a:schemeClr val="bg1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안드로이드 </a:t>
            </a:r>
            <a:r>
              <a:rPr lang="en-US" altLang="ko-KR" sz="900" dirty="0">
                <a:solidFill>
                  <a:schemeClr val="tx1"/>
                </a:solidFill>
              </a:rPr>
              <a:t>UI </a:t>
            </a:r>
            <a:r>
              <a:rPr lang="ko-KR" altLang="en-US" sz="900" dirty="0">
                <a:solidFill>
                  <a:schemeClr val="tx1"/>
                </a:solidFill>
              </a:rPr>
              <a:t>디자인 설계</a:t>
            </a:r>
          </a:p>
        </p:txBody>
      </p:sp>
      <p:sp>
        <p:nvSpPr>
          <p:cNvPr id="20" name="오각형 30">
            <a:extLst>
              <a:ext uri="{FF2B5EF4-FFF2-40B4-BE49-F238E27FC236}">
                <a16:creationId xmlns:a16="http://schemas.microsoft.com/office/drawing/2014/main" id="{E543B890-95A4-4C88-B97A-2F13884CFFEE}"/>
              </a:ext>
            </a:extLst>
          </p:cNvPr>
          <p:cNvSpPr/>
          <p:nvPr/>
        </p:nvSpPr>
        <p:spPr>
          <a:xfrm>
            <a:off x="1243702" y="2975525"/>
            <a:ext cx="2041900" cy="220321"/>
          </a:xfrm>
          <a:prstGeom prst="homePlate">
            <a:avLst/>
          </a:prstGeom>
          <a:solidFill>
            <a:schemeClr val="bg1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DB </a:t>
            </a:r>
            <a:r>
              <a:rPr lang="ko-KR" altLang="en-US" sz="900" dirty="0">
                <a:solidFill>
                  <a:schemeClr val="tx1"/>
                </a:solidFill>
              </a:rPr>
              <a:t>설계 및 구축 </a:t>
            </a:r>
          </a:p>
        </p:txBody>
      </p:sp>
      <p:sp>
        <p:nvSpPr>
          <p:cNvPr id="22" name="오각형 31">
            <a:extLst>
              <a:ext uri="{FF2B5EF4-FFF2-40B4-BE49-F238E27FC236}">
                <a16:creationId xmlns:a16="http://schemas.microsoft.com/office/drawing/2014/main" id="{BF8FC20A-2572-4AE4-9E0F-68EB95B8550B}"/>
              </a:ext>
            </a:extLst>
          </p:cNvPr>
          <p:cNvSpPr/>
          <p:nvPr/>
        </p:nvSpPr>
        <p:spPr>
          <a:xfrm>
            <a:off x="1207794" y="3240132"/>
            <a:ext cx="2041900" cy="220321"/>
          </a:xfrm>
          <a:prstGeom prst="homePlate">
            <a:avLst/>
          </a:prstGeom>
          <a:solidFill>
            <a:schemeClr val="bg1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H/W</a:t>
            </a:r>
            <a:r>
              <a:rPr lang="ko-KR" altLang="en-US" sz="900" dirty="0">
                <a:solidFill>
                  <a:schemeClr val="tx1"/>
                </a:solidFill>
              </a:rPr>
              <a:t> 블루투스 접근 제어</a:t>
            </a:r>
          </a:p>
        </p:txBody>
      </p:sp>
      <p:sp>
        <p:nvSpPr>
          <p:cNvPr id="23" name="오각형 37">
            <a:extLst>
              <a:ext uri="{FF2B5EF4-FFF2-40B4-BE49-F238E27FC236}">
                <a16:creationId xmlns:a16="http://schemas.microsoft.com/office/drawing/2014/main" id="{FAA8A8D9-4E1A-420E-8BD5-64E0DB26B361}"/>
              </a:ext>
            </a:extLst>
          </p:cNvPr>
          <p:cNvSpPr/>
          <p:nvPr/>
        </p:nvSpPr>
        <p:spPr>
          <a:xfrm>
            <a:off x="1243704" y="3758333"/>
            <a:ext cx="2041900" cy="236982"/>
          </a:xfrm>
          <a:prstGeom prst="homePlate">
            <a:avLst/>
          </a:prstGeom>
          <a:solidFill>
            <a:schemeClr val="bg1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서버 </a:t>
            </a:r>
            <a:r>
              <a:rPr lang="en-US" altLang="ko-KR" sz="900" dirty="0">
                <a:solidFill>
                  <a:schemeClr val="tx1"/>
                </a:solidFill>
              </a:rPr>
              <a:t>&amp; </a:t>
            </a:r>
            <a:r>
              <a:rPr lang="ko-KR" altLang="en-US" sz="900" dirty="0">
                <a:solidFill>
                  <a:schemeClr val="tx1"/>
                </a:solidFill>
              </a:rPr>
              <a:t>안드로이드 </a:t>
            </a:r>
            <a:r>
              <a:rPr lang="en-US" altLang="ko-KR" sz="900" dirty="0">
                <a:solidFill>
                  <a:schemeClr val="tx1"/>
                </a:solidFill>
              </a:rPr>
              <a:t>&amp; H/W </a:t>
            </a:r>
            <a:r>
              <a:rPr lang="ko-KR" altLang="en-US" sz="900" dirty="0">
                <a:solidFill>
                  <a:schemeClr val="tx1"/>
                </a:solidFill>
              </a:rPr>
              <a:t>통신</a:t>
            </a:r>
          </a:p>
        </p:txBody>
      </p:sp>
      <p:sp>
        <p:nvSpPr>
          <p:cNvPr id="24" name="오각형 38">
            <a:extLst>
              <a:ext uri="{FF2B5EF4-FFF2-40B4-BE49-F238E27FC236}">
                <a16:creationId xmlns:a16="http://schemas.microsoft.com/office/drawing/2014/main" id="{78DFDBF3-F684-423B-8DB2-21074E3F2BC8}"/>
              </a:ext>
            </a:extLst>
          </p:cNvPr>
          <p:cNvSpPr/>
          <p:nvPr/>
        </p:nvSpPr>
        <p:spPr>
          <a:xfrm>
            <a:off x="1243703" y="4096887"/>
            <a:ext cx="2041900" cy="253354"/>
          </a:xfrm>
          <a:prstGeom prst="homePlate">
            <a:avLst/>
          </a:prstGeom>
          <a:solidFill>
            <a:schemeClr val="bg1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세부 기능 개발 </a:t>
            </a:r>
          </a:p>
        </p:txBody>
      </p:sp>
      <p:sp>
        <p:nvSpPr>
          <p:cNvPr id="25" name="오각형 41">
            <a:extLst>
              <a:ext uri="{FF2B5EF4-FFF2-40B4-BE49-F238E27FC236}">
                <a16:creationId xmlns:a16="http://schemas.microsoft.com/office/drawing/2014/main" id="{63E28569-408F-4124-A200-CB4E021C10B9}"/>
              </a:ext>
            </a:extLst>
          </p:cNvPr>
          <p:cNvSpPr/>
          <p:nvPr/>
        </p:nvSpPr>
        <p:spPr>
          <a:xfrm>
            <a:off x="1243703" y="4702495"/>
            <a:ext cx="2041900" cy="244516"/>
          </a:xfrm>
          <a:prstGeom prst="homePlate">
            <a:avLst/>
          </a:prstGeom>
          <a:solidFill>
            <a:schemeClr val="bg1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종합 테스트</a:t>
            </a:r>
          </a:p>
        </p:txBody>
      </p:sp>
      <p:sp>
        <p:nvSpPr>
          <p:cNvPr id="26" name="오각형 42">
            <a:extLst>
              <a:ext uri="{FF2B5EF4-FFF2-40B4-BE49-F238E27FC236}">
                <a16:creationId xmlns:a16="http://schemas.microsoft.com/office/drawing/2014/main" id="{394AEAD0-779F-4475-87DF-2B33B3797B3F}"/>
              </a:ext>
            </a:extLst>
          </p:cNvPr>
          <p:cNvSpPr/>
          <p:nvPr/>
        </p:nvSpPr>
        <p:spPr>
          <a:xfrm>
            <a:off x="1243702" y="5049252"/>
            <a:ext cx="2041900" cy="228682"/>
          </a:xfrm>
          <a:prstGeom prst="homePlate">
            <a:avLst/>
          </a:prstGeom>
          <a:noFill/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안정화 여부 검사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15E48E44-ADE1-4105-8B11-877F4100C230}"/>
              </a:ext>
            </a:extLst>
          </p:cNvPr>
          <p:cNvSpPr/>
          <p:nvPr/>
        </p:nvSpPr>
        <p:spPr>
          <a:xfrm>
            <a:off x="597586" y="2674453"/>
            <a:ext cx="810491" cy="757702"/>
          </a:xfrm>
          <a:prstGeom prst="ellipse">
            <a:avLst/>
          </a:prstGeom>
          <a:solidFill>
            <a:srgbClr val="17375E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dirty="0"/>
          </a:p>
          <a:p>
            <a:pPr algn="ctr"/>
            <a:r>
              <a:rPr lang="en-US" altLang="ko-KR" sz="1200" dirty="0"/>
              <a:t>STEP2</a:t>
            </a:r>
          </a:p>
          <a:p>
            <a:pPr algn="ctr"/>
            <a:r>
              <a:rPr lang="ko-KR" altLang="en-US" sz="1200" dirty="0"/>
              <a:t>설계</a:t>
            </a:r>
            <a:endParaRPr lang="en-US" altLang="ko-KR" sz="1200" dirty="0"/>
          </a:p>
          <a:p>
            <a:pPr algn="ctr"/>
            <a:endParaRPr lang="ko-KR" altLang="en-US" sz="12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2214410-C623-41CD-B56B-C7322C507B16}"/>
              </a:ext>
            </a:extLst>
          </p:cNvPr>
          <p:cNvSpPr/>
          <p:nvPr/>
        </p:nvSpPr>
        <p:spPr>
          <a:xfrm>
            <a:off x="628475" y="3663764"/>
            <a:ext cx="810491" cy="757702"/>
          </a:xfrm>
          <a:prstGeom prst="ellipse">
            <a:avLst/>
          </a:prstGeom>
          <a:solidFill>
            <a:srgbClr val="17375E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dirty="0"/>
          </a:p>
          <a:p>
            <a:pPr algn="ctr"/>
            <a:r>
              <a:rPr lang="en-US" altLang="ko-KR" sz="1200" dirty="0"/>
              <a:t>STEP3</a:t>
            </a:r>
          </a:p>
          <a:p>
            <a:pPr algn="ctr"/>
            <a:r>
              <a:rPr lang="ko-KR" altLang="en-US" sz="1200" dirty="0"/>
              <a:t>개발</a:t>
            </a:r>
            <a:endParaRPr lang="en-US" altLang="ko-KR" sz="1200" dirty="0"/>
          </a:p>
          <a:p>
            <a:pPr algn="ctr"/>
            <a:endParaRPr lang="ko-KR" altLang="en-US" sz="12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9A59A190-8D2D-4E44-80B2-D5A653D205B1}"/>
              </a:ext>
            </a:extLst>
          </p:cNvPr>
          <p:cNvSpPr/>
          <p:nvPr/>
        </p:nvSpPr>
        <p:spPr>
          <a:xfrm>
            <a:off x="628475" y="4624776"/>
            <a:ext cx="810491" cy="757702"/>
          </a:xfrm>
          <a:prstGeom prst="ellipse">
            <a:avLst/>
          </a:prstGeom>
          <a:solidFill>
            <a:srgbClr val="17375E"/>
          </a:solidFill>
          <a:ln>
            <a:solidFill>
              <a:srgbClr val="1737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dirty="0"/>
          </a:p>
          <a:p>
            <a:pPr algn="ctr"/>
            <a:r>
              <a:rPr lang="en-US" altLang="ko-KR" sz="1200" dirty="0"/>
              <a:t>STEP4</a:t>
            </a:r>
          </a:p>
          <a:p>
            <a:pPr algn="ctr"/>
            <a:r>
              <a:rPr lang="ko-KR" altLang="en-US" sz="1125" dirty="0"/>
              <a:t>테스트</a:t>
            </a:r>
            <a:endParaRPr lang="en-US" altLang="ko-KR" sz="1125" dirty="0"/>
          </a:p>
          <a:p>
            <a:pPr algn="ctr"/>
            <a:endParaRPr lang="ko-KR" altLang="en-US" sz="1200" dirty="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A6E59391-F504-411C-AB0A-A0C9E35EDAF0}"/>
              </a:ext>
            </a:extLst>
          </p:cNvPr>
          <p:cNvCxnSpPr/>
          <p:nvPr/>
        </p:nvCxnSpPr>
        <p:spPr>
          <a:xfrm>
            <a:off x="3285605" y="2032164"/>
            <a:ext cx="2012546" cy="37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B59C53CC-F0C5-4BC3-979E-48F327D6F4B7}"/>
              </a:ext>
            </a:extLst>
          </p:cNvPr>
          <p:cNvCxnSpPr/>
          <p:nvPr/>
        </p:nvCxnSpPr>
        <p:spPr>
          <a:xfrm flipV="1">
            <a:off x="3285605" y="2246956"/>
            <a:ext cx="2014104" cy="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F0C77E52-BC7A-4446-A2B9-8B15D193275B}"/>
              </a:ext>
            </a:extLst>
          </p:cNvPr>
          <p:cNvCxnSpPr/>
          <p:nvPr/>
        </p:nvCxnSpPr>
        <p:spPr>
          <a:xfrm>
            <a:off x="5312179" y="2842007"/>
            <a:ext cx="3005748" cy="1520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63B80BEE-931C-4BB4-917D-23017604DF16}"/>
              </a:ext>
            </a:extLst>
          </p:cNvPr>
          <p:cNvCxnSpPr/>
          <p:nvPr/>
        </p:nvCxnSpPr>
        <p:spPr>
          <a:xfrm>
            <a:off x="5115271" y="3094247"/>
            <a:ext cx="897776" cy="714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F4004B5-44E8-4F57-BA4B-367C44E817A2}"/>
              </a:ext>
            </a:extLst>
          </p:cNvPr>
          <p:cNvCxnSpPr/>
          <p:nvPr/>
        </p:nvCxnSpPr>
        <p:spPr>
          <a:xfrm>
            <a:off x="5115271" y="3286879"/>
            <a:ext cx="897776" cy="662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E848E559-5B50-4676-B6B1-F00A313065DD}"/>
              </a:ext>
            </a:extLst>
          </p:cNvPr>
          <p:cNvCxnSpPr/>
          <p:nvPr/>
        </p:nvCxnSpPr>
        <p:spPr>
          <a:xfrm flipV="1">
            <a:off x="6013047" y="3937116"/>
            <a:ext cx="1549457" cy="44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A2C0F58A-E976-41F4-9F2D-674C9B5E554E}"/>
              </a:ext>
            </a:extLst>
          </p:cNvPr>
          <p:cNvCxnSpPr/>
          <p:nvPr/>
        </p:nvCxnSpPr>
        <p:spPr>
          <a:xfrm>
            <a:off x="6025516" y="4177675"/>
            <a:ext cx="2292411" cy="608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9529070C-81E1-4129-80AF-2C2BF3E133DD}"/>
              </a:ext>
            </a:extLst>
          </p:cNvPr>
          <p:cNvCxnSpPr/>
          <p:nvPr/>
        </p:nvCxnSpPr>
        <p:spPr>
          <a:xfrm>
            <a:off x="7581551" y="4859090"/>
            <a:ext cx="762002" cy="1767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CC90A8AF-9A45-47B5-A967-C766ECB1545E}"/>
              </a:ext>
            </a:extLst>
          </p:cNvPr>
          <p:cNvCxnSpPr/>
          <p:nvPr/>
        </p:nvCxnSpPr>
        <p:spPr>
          <a:xfrm>
            <a:off x="7574974" y="5142286"/>
            <a:ext cx="762002" cy="1767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49458DE0-B64D-497A-8129-41CC007A0621}"/>
              </a:ext>
            </a:extLst>
          </p:cNvPr>
          <p:cNvCxnSpPr/>
          <p:nvPr/>
        </p:nvCxnSpPr>
        <p:spPr>
          <a:xfrm>
            <a:off x="5299711" y="1785752"/>
            <a:ext cx="24938" cy="354790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5A35C1F-2BF7-4448-A341-60C5A6FADCAD}"/>
              </a:ext>
            </a:extLst>
          </p:cNvPr>
          <p:cNvCxnSpPr/>
          <p:nvPr/>
        </p:nvCxnSpPr>
        <p:spPr>
          <a:xfrm>
            <a:off x="6000578" y="1782952"/>
            <a:ext cx="24938" cy="354790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CF2FE8CE-C62D-4520-AB71-EC3A1D3B0724}"/>
              </a:ext>
            </a:extLst>
          </p:cNvPr>
          <p:cNvCxnSpPr/>
          <p:nvPr/>
        </p:nvCxnSpPr>
        <p:spPr>
          <a:xfrm>
            <a:off x="6800764" y="1770439"/>
            <a:ext cx="24938" cy="354790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0F145BE7-80B1-4D0F-8243-369D99010BE5}"/>
              </a:ext>
            </a:extLst>
          </p:cNvPr>
          <p:cNvCxnSpPr/>
          <p:nvPr/>
        </p:nvCxnSpPr>
        <p:spPr>
          <a:xfrm>
            <a:off x="7550036" y="1770439"/>
            <a:ext cx="24938" cy="354790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EB2B9B87-466F-4E7C-8CD5-BD51F32F2729}"/>
              </a:ext>
            </a:extLst>
          </p:cNvPr>
          <p:cNvCxnSpPr/>
          <p:nvPr/>
        </p:nvCxnSpPr>
        <p:spPr>
          <a:xfrm>
            <a:off x="8305459" y="1768877"/>
            <a:ext cx="24938" cy="354790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타원 45">
            <a:extLst>
              <a:ext uri="{FF2B5EF4-FFF2-40B4-BE49-F238E27FC236}">
                <a16:creationId xmlns:a16="http://schemas.microsoft.com/office/drawing/2014/main" id="{60525076-E573-4F66-93AB-3F4C90B315F9}"/>
              </a:ext>
            </a:extLst>
          </p:cNvPr>
          <p:cNvSpPr/>
          <p:nvPr/>
        </p:nvSpPr>
        <p:spPr>
          <a:xfrm>
            <a:off x="5254513" y="1993796"/>
            <a:ext cx="82433" cy="9746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161CF954-49E1-4BA9-923C-76F9DBADA224}"/>
              </a:ext>
            </a:extLst>
          </p:cNvPr>
          <p:cNvSpPr/>
          <p:nvPr/>
        </p:nvSpPr>
        <p:spPr>
          <a:xfrm>
            <a:off x="5263376" y="2203856"/>
            <a:ext cx="82433" cy="9746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7E2C15A7-DA74-4656-B87D-D8CF8499A2BF}"/>
              </a:ext>
            </a:extLst>
          </p:cNvPr>
          <p:cNvSpPr/>
          <p:nvPr/>
        </p:nvSpPr>
        <p:spPr>
          <a:xfrm>
            <a:off x="8271265" y="2799639"/>
            <a:ext cx="82433" cy="9746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4BB2FD9F-013D-4077-AD2E-A8779D1056C1}"/>
              </a:ext>
            </a:extLst>
          </p:cNvPr>
          <p:cNvSpPr/>
          <p:nvPr/>
        </p:nvSpPr>
        <p:spPr>
          <a:xfrm>
            <a:off x="5974153" y="3234090"/>
            <a:ext cx="82433" cy="9746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512107F3-3D95-423E-9C2B-3BD6D2CBE06B}"/>
              </a:ext>
            </a:extLst>
          </p:cNvPr>
          <p:cNvSpPr/>
          <p:nvPr/>
        </p:nvSpPr>
        <p:spPr>
          <a:xfrm>
            <a:off x="5975119" y="3037786"/>
            <a:ext cx="82433" cy="9746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8F5BEBE3-05D7-4F4C-8E69-50B1A35AD21B}"/>
              </a:ext>
            </a:extLst>
          </p:cNvPr>
          <p:cNvSpPr/>
          <p:nvPr/>
        </p:nvSpPr>
        <p:spPr>
          <a:xfrm>
            <a:off x="7514970" y="3882335"/>
            <a:ext cx="82433" cy="9746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D8047B9B-5E5A-46C7-A68E-A37C2AF665D6}"/>
              </a:ext>
            </a:extLst>
          </p:cNvPr>
          <p:cNvSpPr/>
          <p:nvPr/>
        </p:nvSpPr>
        <p:spPr>
          <a:xfrm>
            <a:off x="8284023" y="4131983"/>
            <a:ext cx="82433" cy="9746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53955D10-B671-4ACA-B10D-D28DFD71625A}"/>
              </a:ext>
            </a:extLst>
          </p:cNvPr>
          <p:cNvSpPr/>
          <p:nvPr/>
        </p:nvSpPr>
        <p:spPr>
          <a:xfrm>
            <a:off x="8273668" y="4828030"/>
            <a:ext cx="82433" cy="9746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2DCC9BA9-7241-4CE4-B241-04538022253F}"/>
              </a:ext>
            </a:extLst>
          </p:cNvPr>
          <p:cNvSpPr/>
          <p:nvPr/>
        </p:nvSpPr>
        <p:spPr>
          <a:xfrm>
            <a:off x="8286965" y="5093777"/>
            <a:ext cx="82433" cy="9746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DD2CAF-ED6D-4D48-BC43-657E0B7E2B80}"/>
              </a:ext>
            </a:extLst>
          </p:cNvPr>
          <p:cNvSpPr txBox="1"/>
          <p:nvPr/>
        </p:nvSpPr>
        <p:spPr>
          <a:xfrm>
            <a:off x="5293958" y="1798200"/>
            <a:ext cx="77524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F095F2-C00A-4421-B91B-5F819FE18FDE}"/>
              </a:ext>
            </a:extLst>
          </p:cNvPr>
          <p:cNvSpPr txBox="1"/>
          <p:nvPr/>
        </p:nvSpPr>
        <p:spPr>
          <a:xfrm>
            <a:off x="5311310" y="2045801"/>
            <a:ext cx="5857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✔</a:t>
            </a:r>
          </a:p>
          <a:p>
            <a:endParaRPr lang="ko-KR" alt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B85A7B7-E064-476F-9181-067C800A01AB}"/>
              </a:ext>
            </a:extLst>
          </p:cNvPr>
          <p:cNvSpPr txBox="1"/>
          <p:nvPr/>
        </p:nvSpPr>
        <p:spPr>
          <a:xfrm>
            <a:off x="5974153" y="3091890"/>
            <a:ext cx="58574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✔</a:t>
            </a:r>
          </a:p>
          <a:p>
            <a:endParaRPr lang="ko-KR" alt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CB03312-8990-4A99-A5FA-3C76904EA571}"/>
              </a:ext>
            </a:extLst>
          </p:cNvPr>
          <p:cNvSpPr txBox="1"/>
          <p:nvPr/>
        </p:nvSpPr>
        <p:spPr>
          <a:xfrm>
            <a:off x="5952612" y="2864902"/>
            <a:ext cx="77524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3979772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6" grpId="0"/>
      <p:bldP spid="5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7544" y="1556792"/>
            <a:ext cx="82089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b="1" dirty="0"/>
              <a:t> 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</p:txBody>
      </p:sp>
      <p:sp>
        <p:nvSpPr>
          <p:cNvPr id="15" name="직사각형 14"/>
          <p:cNvSpPr/>
          <p:nvPr/>
        </p:nvSpPr>
        <p:spPr>
          <a:xfrm>
            <a:off x="4325842" y="208895"/>
            <a:ext cx="42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>
                <a:solidFill>
                  <a:schemeClr val="bg1"/>
                </a:solidFill>
              </a:rPr>
              <a:t>Plan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131840" y="6562869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7D44CD0-CEAF-4390-8E37-54224E4AB558}"/>
              </a:ext>
            </a:extLst>
          </p:cNvPr>
          <p:cNvSpPr/>
          <p:nvPr/>
        </p:nvSpPr>
        <p:spPr>
          <a:xfrm>
            <a:off x="815844" y="1272714"/>
            <a:ext cx="7632848" cy="404995"/>
          </a:xfrm>
          <a:prstGeom prst="round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r>
              <a:rPr lang="ko-KR" altLang="en-US" dirty="0"/>
              <a:t>월 </a:t>
            </a:r>
            <a:r>
              <a:rPr lang="ko-KR" altLang="en-US" dirty="0" err="1"/>
              <a:t>첫째주</a:t>
            </a:r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487BA8F1-308D-4AB7-A798-B906C557B3F2}"/>
              </a:ext>
            </a:extLst>
          </p:cNvPr>
          <p:cNvSpPr/>
          <p:nvPr/>
        </p:nvSpPr>
        <p:spPr>
          <a:xfrm>
            <a:off x="813147" y="2571898"/>
            <a:ext cx="7632848" cy="404995"/>
          </a:xfrm>
          <a:prstGeom prst="round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r>
              <a:rPr lang="ko-KR" altLang="en-US" dirty="0"/>
              <a:t>월 </a:t>
            </a:r>
            <a:r>
              <a:rPr lang="ko-KR" altLang="en-US" dirty="0" err="1"/>
              <a:t>둘째주</a:t>
            </a:r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D0362A6-B633-4534-B70A-B9B3B73D9B0A}"/>
              </a:ext>
            </a:extLst>
          </p:cNvPr>
          <p:cNvSpPr/>
          <p:nvPr/>
        </p:nvSpPr>
        <p:spPr>
          <a:xfrm>
            <a:off x="825188" y="3822819"/>
            <a:ext cx="7632848" cy="404995"/>
          </a:xfrm>
          <a:prstGeom prst="round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r>
              <a:rPr lang="ko-KR" altLang="en-US" dirty="0"/>
              <a:t>월 </a:t>
            </a:r>
            <a:r>
              <a:rPr lang="ko-KR" altLang="en-US" dirty="0" err="1"/>
              <a:t>셋째주</a:t>
            </a:r>
            <a:endParaRPr lang="ko-KR" altLang="en-US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67636CD0-FFEF-4363-BC8F-995018FD014D}"/>
              </a:ext>
            </a:extLst>
          </p:cNvPr>
          <p:cNvSpPr/>
          <p:nvPr/>
        </p:nvSpPr>
        <p:spPr>
          <a:xfrm>
            <a:off x="815844" y="5040654"/>
            <a:ext cx="7632848" cy="404995"/>
          </a:xfrm>
          <a:prstGeom prst="round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r>
              <a:rPr lang="ko-KR" altLang="en-US" dirty="0"/>
              <a:t>월 </a:t>
            </a:r>
            <a:r>
              <a:rPr lang="ko-KR" altLang="en-US" dirty="0" err="1"/>
              <a:t>넷째주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E34846-61A6-49AF-8D51-49AEDD6AA37A}"/>
              </a:ext>
            </a:extLst>
          </p:cNvPr>
          <p:cNvSpPr txBox="1"/>
          <p:nvPr/>
        </p:nvSpPr>
        <p:spPr>
          <a:xfrm>
            <a:off x="929726" y="1805532"/>
            <a:ext cx="50824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b="1" dirty="0"/>
              <a:t>〮 </a:t>
            </a:r>
            <a:r>
              <a:rPr lang="ko-KR" altLang="en-US" sz="1200" b="1" dirty="0" err="1"/>
              <a:t>아두이노와</a:t>
            </a:r>
            <a:r>
              <a:rPr lang="ko-KR" altLang="en-US" sz="1200" b="1" dirty="0"/>
              <a:t> 서버의 이더넷 연결</a:t>
            </a:r>
            <a:r>
              <a:rPr lang="en-US" altLang="ko-KR" sz="1200" b="1" dirty="0"/>
              <a:t>(</a:t>
            </a:r>
            <a:r>
              <a:rPr lang="ko-KR" altLang="en-US" sz="1200" b="1" dirty="0"/>
              <a:t>예약 기능 구현을 위해</a:t>
            </a:r>
            <a:r>
              <a:rPr lang="en-US" altLang="ko-KR" sz="1200" b="1" dirty="0"/>
              <a:t>)</a:t>
            </a:r>
            <a:endParaRPr lang="ko-KR" altLang="en-US" sz="1200" dirty="0"/>
          </a:p>
          <a:p>
            <a:pPr lvl="0"/>
            <a:r>
              <a:rPr lang="en-US" altLang="ko-KR" sz="1200" b="1" dirty="0"/>
              <a:t>〮 </a:t>
            </a:r>
            <a:r>
              <a:rPr lang="ko-KR" altLang="en-US" sz="1200" b="1" dirty="0"/>
              <a:t>시뮬레이터의 버튼에 기능을 구현하여 버스를 상황에 맞게 구현하기</a:t>
            </a:r>
            <a:endParaRPr lang="ko-KR" altLang="en-US" sz="1200" dirty="0"/>
          </a:p>
          <a:p>
            <a:pPr lvl="0"/>
            <a:r>
              <a:rPr lang="ko-KR" altLang="en-US" sz="1200" b="1" dirty="0"/>
              <a:t>〮 앱 부가 기능 추가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8297A1-1A3B-47A6-87BC-B59A6A44C1EB}"/>
              </a:ext>
            </a:extLst>
          </p:cNvPr>
          <p:cNvSpPr txBox="1"/>
          <p:nvPr/>
        </p:nvSpPr>
        <p:spPr>
          <a:xfrm>
            <a:off x="929726" y="3057878"/>
            <a:ext cx="43623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b="1" dirty="0"/>
              <a:t>〮 </a:t>
            </a:r>
            <a:r>
              <a:rPr lang="ko-KR" altLang="en-US" sz="1200" b="1" dirty="0"/>
              <a:t>서버 데이터 기반으로 </a:t>
            </a:r>
            <a:r>
              <a:rPr lang="ko-KR" altLang="en-US" sz="1200" b="1" dirty="0" err="1"/>
              <a:t>아두이노</a:t>
            </a:r>
            <a:r>
              <a:rPr lang="ko-KR" altLang="en-US" sz="1200" b="1" dirty="0"/>
              <a:t> </a:t>
            </a:r>
            <a:r>
              <a:rPr lang="en-US" altLang="ko-KR" sz="1200" b="1" dirty="0"/>
              <a:t>LED </a:t>
            </a:r>
            <a:r>
              <a:rPr lang="ko-KR" altLang="en-US" sz="1200" b="1" dirty="0"/>
              <a:t>제어</a:t>
            </a:r>
            <a:endParaRPr lang="en-US" altLang="ko-KR" sz="1200" b="1" dirty="0"/>
          </a:p>
          <a:p>
            <a:pPr lvl="0"/>
            <a:r>
              <a:rPr lang="en-US" altLang="ko-KR" sz="1200" b="1" dirty="0"/>
              <a:t>〮 </a:t>
            </a:r>
            <a:r>
              <a:rPr lang="ko-KR" altLang="en-US" sz="1200" b="1" dirty="0"/>
              <a:t>서버에 버스 노선 추가</a:t>
            </a:r>
            <a:endParaRPr lang="ko-KR" altLang="en-US" sz="1200" dirty="0"/>
          </a:p>
          <a:p>
            <a:pPr lvl="0"/>
            <a:r>
              <a:rPr lang="ko-KR" altLang="en-US" sz="1200" b="1" dirty="0"/>
              <a:t>〮 앱 </a:t>
            </a:r>
            <a:r>
              <a:rPr lang="en-US" altLang="ko-KR" sz="1200" b="1" dirty="0"/>
              <a:t>UI </a:t>
            </a:r>
            <a:r>
              <a:rPr lang="ko-KR" altLang="en-US" sz="1200" b="1" dirty="0"/>
              <a:t>수정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D110B0-60F3-4A70-919D-91A9FE7A78D0}"/>
              </a:ext>
            </a:extLst>
          </p:cNvPr>
          <p:cNvSpPr txBox="1"/>
          <p:nvPr/>
        </p:nvSpPr>
        <p:spPr>
          <a:xfrm>
            <a:off x="950663" y="4386483"/>
            <a:ext cx="4362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b="1" dirty="0"/>
              <a:t>〮 </a:t>
            </a:r>
            <a:r>
              <a:rPr lang="ko-KR" altLang="en-US" sz="1200" b="1" dirty="0"/>
              <a:t>버스 모형 제작 </a:t>
            </a:r>
            <a:endParaRPr lang="en-US" altLang="ko-KR" sz="1200" b="1" dirty="0"/>
          </a:p>
          <a:p>
            <a:pPr lvl="0"/>
            <a:r>
              <a:rPr lang="en-US" altLang="ko-KR" sz="1200" b="1" dirty="0"/>
              <a:t>〮 </a:t>
            </a:r>
            <a:r>
              <a:rPr lang="ko-KR" altLang="en-US" sz="1200" b="1" dirty="0"/>
              <a:t>세부적인 오류 체크</a:t>
            </a:r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D05334-E655-494A-A84F-F3F82DC5F1B1}"/>
              </a:ext>
            </a:extLst>
          </p:cNvPr>
          <p:cNvSpPr txBox="1"/>
          <p:nvPr/>
        </p:nvSpPr>
        <p:spPr>
          <a:xfrm>
            <a:off x="950663" y="5580443"/>
            <a:ext cx="4362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sz="1200" b="1" dirty="0"/>
              <a:t>〮 </a:t>
            </a:r>
            <a:r>
              <a:rPr lang="ko-KR" altLang="en-US" sz="1200" b="1" dirty="0"/>
              <a:t>종합 테스트</a:t>
            </a:r>
            <a:endParaRPr lang="en-US" altLang="ko-KR" sz="1200" b="1" dirty="0"/>
          </a:p>
          <a:p>
            <a:pPr lvl="0"/>
            <a:r>
              <a:rPr lang="en-US" altLang="ko-KR" sz="1200" b="1" dirty="0"/>
              <a:t>〮 </a:t>
            </a:r>
            <a:r>
              <a:rPr lang="ko-KR" altLang="en-US" sz="1200" b="1" dirty="0"/>
              <a:t>발표 및 시연 준비</a:t>
            </a:r>
            <a:endParaRPr lang="ko-KR" alt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8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99792" y="1139482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1069936"/>
            <a:ext cx="36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</a:rPr>
              <a:t>BUSTOP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3848" y="5178678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발표자 류정현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1511660" y="3333991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1187624" y="481573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11232" y="1597442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01      02      03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1619672" y="2722628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3827460" y="2722628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5993898" y="2713201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511660" y="2850865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+mj-ea"/>
                <a:ea typeface="+mj-ea"/>
              </a:rPr>
              <a:t>Remind </a:t>
            </a:r>
            <a:endParaRPr lang="ko-KR" altLang="en-US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11232" y="3837715"/>
            <a:ext cx="136815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b="1" spc="-150" dirty="0"/>
              <a:t>- </a:t>
            </a:r>
            <a:r>
              <a:rPr lang="ko-KR" altLang="en-US" sz="1300" b="1" spc="-150" dirty="0"/>
              <a:t>제안 배경</a:t>
            </a:r>
          </a:p>
          <a:p>
            <a:endParaRPr lang="en-US" altLang="ko-KR" sz="1300" b="1" spc="-150" dirty="0"/>
          </a:p>
          <a:p>
            <a:r>
              <a:rPr lang="en-US" altLang="ko-KR" sz="1300" b="1" spc="-150" dirty="0"/>
              <a:t>- </a:t>
            </a:r>
            <a:r>
              <a:rPr lang="ko-KR" altLang="en-US" sz="1300" b="1" spc="-150" dirty="0"/>
              <a:t>핵심 기능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3719448" y="3363553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5985181" y="3340202"/>
            <a:ext cx="1347075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3827460" y="3658777"/>
            <a:ext cx="1368152" cy="1315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b="1" spc="-150" dirty="0"/>
              <a:t>-</a:t>
            </a:r>
            <a:r>
              <a:rPr lang="ko-KR" altLang="en-US" sz="1350" b="1" spc="-150" dirty="0"/>
              <a:t>서버</a:t>
            </a:r>
            <a:endParaRPr lang="en-US" altLang="ko-KR" sz="1350" b="1" spc="-150" dirty="0"/>
          </a:p>
          <a:p>
            <a:endParaRPr lang="en-US" altLang="ko-KR" sz="1350" b="1" spc="-150" dirty="0"/>
          </a:p>
          <a:p>
            <a:r>
              <a:rPr lang="en-US" altLang="ko-KR" sz="1350" b="1" spc="-150" dirty="0"/>
              <a:t>- </a:t>
            </a:r>
            <a:r>
              <a:rPr lang="ko-KR" altLang="en-US" sz="1350" b="1" spc="-150" dirty="0"/>
              <a:t>안드로이드</a:t>
            </a:r>
            <a:endParaRPr lang="en-US" altLang="ko-KR" sz="1350" b="1" spc="-150" dirty="0"/>
          </a:p>
          <a:p>
            <a:pPr>
              <a:buFontTx/>
              <a:buChar char="-"/>
            </a:pPr>
            <a:endParaRPr lang="en-US" altLang="ko-KR" sz="1350" b="1" spc="-150" dirty="0"/>
          </a:p>
          <a:p>
            <a:r>
              <a:rPr lang="en-US" altLang="ko-KR" sz="1350" b="1" spc="-150" dirty="0"/>
              <a:t>- </a:t>
            </a:r>
            <a:r>
              <a:rPr lang="ko-KR" altLang="en-US" sz="1350" b="1" spc="-150" dirty="0" err="1"/>
              <a:t>아두이노</a:t>
            </a:r>
            <a:endParaRPr lang="en-US" altLang="ko-KR" sz="1350" b="1" spc="-150" dirty="0"/>
          </a:p>
          <a:p>
            <a:endParaRPr lang="ko-KR" altLang="en-US" sz="1200" b="1" spc="-150" dirty="0"/>
          </a:p>
        </p:txBody>
      </p:sp>
      <p:sp>
        <p:nvSpPr>
          <p:cNvPr id="24" name="TextBox 23"/>
          <p:cNvSpPr txBox="1"/>
          <p:nvPr/>
        </p:nvSpPr>
        <p:spPr>
          <a:xfrm>
            <a:off x="6093193" y="3977870"/>
            <a:ext cx="1368152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b="1" spc="-150" dirty="0"/>
              <a:t>- </a:t>
            </a:r>
            <a:r>
              <a:rPr lang="ko-KR" altLang="en-US" sz="1350" b="1" spc="-150" dirty="0"/>
              <a:t>세부적계획</a:t>
            </a:r>
          </a:p>
          <a:p>
            <a:endParaRPr lang="en-US" altLang="ko-KR" sz="1350" b="1" spc="-150" dirty="0"/>
          </a:p>
          <a:p>
            <a:endParaRPr lang="ko-KR" altLang="en-US" sz="1350" b="1" spc="-150" dirty="0"/>
          </a:p>
        </p:txBody>
      </p:sp>
      <p:sp>
        <p:nvSpPr>
          <p:cNvPr id="27" name="TextBox 26"/>
          <p:cNvSpPr txBox="1"/>
          <p:nvPr/>
        </p:nvSpPr>
        <p:spPr>
          <a:xfrm>
            <a:off x="3480336" y="2863543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+mj-ea"/>
              </a:rPr>
              <a:t>진행 과정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741870" y="2843644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+mj-ea"/>
              </a:rPr>
              <a:t>계획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771800" y="5925287"/>
            <a:ext cx="3600400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BUSTOP</a:t>
            </a:r>
          </a:p>
          <a:p>
            <a:pPr algn="ctr"/>
            <a:endParaRPr lang="ko-KR" alt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84489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930758" y="175406"/>
            <a:ext cx="12104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b="1" spc="-150" dirty="0">
                <a:solidFill>
                  <a:schemeClr val="bg1"/>
                </a:solidFill>
              </a:rPr>
              <a:t>Let’s Remind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75856" y="6597352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5AD3EBF-3EFA-451D-94F1-3AE15BE547D2}"/>
              </a:ext>
            </a:extLst>
          </p:cNvPr>
          <p:cNvSpPr/>
          <p:nvPr/>
        </p:nvSpPr>
        <p:spPr>
          <a:xfrm>
            <a:off x="920587" y="1842769"/>
            <a:ext cx="3240360" cy="381642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100" spc="-150" dirty="0">
                <a:solidFill>
                  <a:schemeClr val="tx2">
                    <a:lumMod val="75000"/>
                  </a:schemeClr>
                </a:solidFill>
                <a:ea typeface="HY헤드라인M" pitchFamily="18" charset="-127"/>
              </a:rPr>
              <a:t> 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19A854-4AB9-4314-B2BF-F73E5662E7B7}"/>
              </a:ext>
            </a:extLst>
          </p:cNvPr>
          <p:cNvSpPr txBox="1"/>
          <p:nvPr/>
        </p:nvSpPr>
        <p:spPr>
          <a:xfrm>
            <a:off x="1303443" y="2481114"/>
            <a:ext cx="26642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spc="-150" dirty="0">
                <a:solidFill>
                  <a:schemeClr val="tx2">
                    <a:lumMod val="75000"/>
                  </a:schemeClr>
                </a:solidFill>
                <a:ea typeface="HY헤드라인M" pitchFamily="18" charset="-127"/>
              </a:rPr>
              <a:t>만원 버스에서 하차하고 싶을 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768A0F-E139-4092-A3BE-52D6255CAFCE}"/>
              </a:ext>
            </a:extLst>
          </p:cNvPr>
          <p:cNvSpPr txBox="1"/>
          <p:nvPr/>
        </p:nvSpPr>
        <p:spPr>
          <a:xfrm>
            <a:off x="1231688" y="3219778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D68624-EA0A-4C1F-981D-F15613C64A93}"/>
              </a:ext>
            </a:extLst>
          </p:cNvPr>
          <p:cNvSpPr txBox="1"/>
          <p:nvPr/>
        </p:nvSpPr>
        <p:spPr>
          <a:xfrm>
            <a:off x="1298131" y="3601232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0D3B10-785F-4584-89DD-137F99FB9D89}"/>
              </a:ext>
            </a:extLst>
          </p:cNvPr>
          <p:cNvSpPr/>
          <p:nvPr/>
        </p:nvSpPr>
        <p:spPr>
          <a:xfrm>
            <a:off x="3995936" y="1187460"/>
            <a:ext cx="1074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tx2">
                    <a:lumMod val="75000"/>
                  </a:schemeClr>
                </a:solidFill>
                <a:ea typeface="HY헤드라인M" pitchFamily="18" charset="-127"/>
              </a:rPr>
              <a:t>제안 배경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FFDABB-4CB3-4029-B107-04FD68850D67}"/>
              </a:ext>
            </a:extLst>
          </p:cNvPr>
          <p:cNvSpPr txBox="1"/>
          <p:nvPr/>
        </p:nvSpPr>
        <p:spPr>
          <a:xfrm>
            <a:off x="1298131" y="3550638"/>
            <a:ext cx="26642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spc="-150" dirty="0" err="1">
                <a:solidFill>
                  <a:schemeClr val="tx2">
                    <a:lumMod val="75000"/>
                  </a:schemeClr>
                </a:solidFill>
                <a:ea typeface="HY헤드라인M" pitchFamily="18" charset="-127"/>
              </a:rPr>
              <a:t>벨이</a:t>
            </a:r>
            <a:r>
              <a:rPr lang="ko-KR" altLang="en-US" sz="2100" spc="-150" dirty="0">
                <a:solidFill>
                  <a:schemeClr val="tx2">
                    <a:lumMod val="75000"/>
                  </a:schemeClr>
                </a:solidFill>
                <a:ea typeface="HY헤드라인M" pitchFamily="18" charset="-127"/>
              </a:rPr>
              <a:t> 멀리 있을 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44B97F-44F2-4390-B167-D37BF47A44D7}"/>
              </a:ext>
            </a:extLst>
          </p:cNvPr>
          <p:cNvSpPr txBox="1"/>
          <p:nvPr/>
        </p:nvSpPr>
        <p:spPr>
          <a:xfrm>
            <a:off x="1298131" y="4332432"/>
            <a:ext cx="26642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spc="-150" dirty="0">
                <a:solidFill>
                  <a:schemeClr val="tx2">
                    <a:lumMod val="75000"/>
                  </a:schemeClr>
                </a:solidFill>
                <a:ea typeface="HY헤드라인M" pitchFamily="18" charset="-127"/>
              </a:rPr>
              <a:t>위생 상의 문제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6BC6F2-3E9D-4832-91D0-A62AA42EBEAD}"/>
              </a:ext>
            </a:extLst>
          </p:cNvPr>
          <p:cNvSpPr txBox="1"/>
          <p:nvPr/>
        </p:nvSpPr>
        <p:spPr>
          <a:xfrm>
            <a:off x="4716016" y="5348500"/>
            <a:ext cx="47160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rgbClr val="2E507A"/>
                </a:solidFill>
              </a:rPr>
              <a:t>버스 자동 벨 서비스 앱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6A9C4D1-2EC2-43FE-8727-A2B9D6E736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486" t="31571" r="24801" b="30217"/>
          <a:stretch/>
        </p:blipFill>
        <p:spPr>
          <a:xfrm>
            <a:off x="5805162" y="1720640"/>
            <a:ext cx="1835238" cy="33676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8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84489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930758" y="175406"/>
            <a:ext cx="12104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b="1" spc="-150" dirty="0">
                <a:solidFill>
                  <a:schemeClr val="bg1"/>
                </a:solidFill>
              </a:rPr>
              <a:t>Let’s Remind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75856" y="6597352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5AD3EBF-3EFA-451D-94F1-3AE15BE547D2}"/>
              </a:ext>
            </a:extLst>
          </p:cNvPr>
          <p:cNvSpPr/>
          <p:nvPr/>
        </p:nvSpPr>
        <p:spPr>
          <a:xfrm>
            <a:off x="722835" y="1768133"/>
            <a:ext cx="3240360" cy="381642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100" spc="-150" dirty="0">
                <a:solidFill>
                  <a:schemeClr val="tx2">
                    <a:lumMod val="75000"/>
                  </a:schemeClr>
                </a:solidFill>
                <a:ea typeface="HY헤드라인M" pitchFamily="18" charset="-127"/>
              </a:rPr>
              <a:t>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768A0F-E139-4092-A3BE-52D6255CAFCE}"/>
              </a:ext>
            </a:extLst>
          </p:cNvPr>
          <p:cNvSpPr txBox="1"/>
          <p:nvPr/>
        </p:nvSpPr>
        <p:spPr>
          <a:xfrm>
            <a:off x="1231688" y="3219778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D68624-EA0A-4C1F-981D-F15613C64A93}"/>
              </a:ext>
            </a:extLst>
          </p:cNvPr>
          <p:cNvSpPr txBox="1"/>
          <p:nvPr/>
        </p:nvSpPr>
        <p:spPr>
          <a:xfrm>
            <a:off x="1298131" y="3601232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0D3B10-785F-4584-89DD-137F99FB9D89}"/>
              </a:ext>
            </a:extLst>
          </p:cNvPr>
          <p:cNvSpPr/>
          <p:nvPr/>
        </p:nvSpPr>
        <p:spPr>
          <a:xfrm>
            <a:off x="3178407" y="1187460"/>
            <a:ext cx="27093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tx2">
                    <a:lumMod val="75000"/>
                  </a:schemeClr>
                </a:solidFill>
                <a:ea typeface="HY헤드라인M" pitchFamily="18" charset="-127"/>
              </a:rPr>
              <a:t>기존 앱과의 차이 </a:t>
            </a:r>
            <a:r>
              <a:rPr lang="ko-KR" altLang="en-US" b="1" spc="-150">
                <a:solidFill>
                  <a:schemeClr val="tx2">
                    <a:lumMod val="75000"/>
                  </a:schemeClr>
                </a:solidFill>
                <a:ea typeface="HY헤드라인M" pitchFamily="18" charset="-127"/>
              </a:rPr>
              <a:t>및 주기능</a:t>
            </a:r>
            <a:endParaRPr lang="ko-KR" altLang="en-US" b="1" spc="-150" dirty="0">
              <a:solidFill>
                <a:schemeClr val="tx2">
                  <a:lumMod val="75000"/>
                </a:schemeClr>
              </a:solidFill>
              <a:ea typeface="HY헤드라인M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DFF98A90-8535-4498-ADDF-49D110366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910" y="2367064"/>
            <a:ext cx="554850" cy="54077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2C6515D-3E6D-4B3B-8470-6859C677743F}"/>
              </a:ext>
            </a:extLst>
          </p:cNvPr>
          <p:cNvSpPr txBox="1"/>
          <p:nvPr/>
        </p:nvSpPr>
        <p:spPr>
          <a:xfrm>
            <a:off x="953219" y="2404891"/>
            <a:ext cx="2133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 err="1">
                <a:solidFill>
                  <a:srgbClr val="2E507A"/>
                </a:solidFill>
              </a:rPr>
              <a:t>전국스마트버스</a:t>
            </a:r>
            <a:endParaRPr lang="ko-KR" altLang="en-US" b="1" dirty="0">
              <a:solidFill>
                <a:srgbClr val="2E507A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1B9DDE-B4CF-402D-A385-E51A3CBD0896}"/>
              </a:ext>
            </a:extLst>
          </p:cNvPr>
          <p:cNvSpPr txBox="1"/>
          <p:nvPr/>
        </p:nvSpPr>
        <p:spPr>
          <a:xfrm>
            <a:off x="952451" y="3244334"/>
            <a:ext cx="2133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solidFill>
                  <a:srgbClr val="2E507A"/>
                </a:solidFill>
              </a:rPr>
              <a:t>카카오 버스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F7F7725-A334-48CE-957E-6BC315A78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5509" y="3083804"/>
            <a:ext cx="733417" cy="73341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2264125-F5E2-4501-A302-D01339A13256}"/>
              </a:ext>
            </a:extLst>
          </p:cNvPr>
          <p:cNvSpPr txBox="1"/>
          <p:nvPr/>
        </p:nvSpPr>
        <p:spPr>
          <a:xfrm>
            <a:off x="3217648" y="198889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</a:t>
            </a:r>
            <a:r>
              <a:rPr lang="en-US" altLang="ko-KR" sz="4000" dirty="0">
                <a:solidFill>
                  <a:srgbClr val="2E507A"/>
                </a:solidFill>
                <a:latin typeface="HY헤드라인M" pitchFamily="18" charset="-127"/>
                <a:ea typeface="HY헤드라인M" pitchFamily="18" charset="-127"/>
              </a:rPr>
              <a:t>BUSTOP</a:t>
            </a:r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E65CEB-F2EB-451B-BA43-EA49B32A10D0}"/>
              </a:ext>
            </a:extLst>
          </p:cNvPr>
          <p:cNvSpPr txBox="1"/>
          <p:nvPr/>
        </p:nvSpPr>
        <p:spPr>
          <a:xfrm>
            <a:off x="980815" y="4284156"/>
            <a:ext cx="2700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2E507A"/>
                </a:solidFill>
              </a:rPr>
              <a:t>실시간 버스 정보 제공</a:t>
            </a:r>
            <a:endParaRPr lang="en-US" altLang="ko-KR" dirty="0">
              <a:solidFill>
                <a:srgbClr val="2E507A"/>
              </a:solidFill>
            </a:endParaRPr>
          </a:p>
          <a:p>
            <a:r>
              <a:rPr lang="ko-KR" altLang="en-US" dirty="0">
                <a:solidFill>
                  <a:srgbClr val="2E507A"/>
                </a:solidFill>
              </a:rPr>
              <a:t>버스</a:t>
            </a:r>
            <a:r>
              <a:rPr lang="en-US" altLang="ko-KR" dirty="0">
                <a:solidFill>
                  <a:srgbClr val="2E507A"/>
                </a:solidFill>
              </a:rPr>
              <a:t>-</a:t>
            </a:r>
            <a:r>
              <a:rPr lang="ko-KR" altLang="en-US" dirty="0">
                <a:solidFill>
                  <a:srgbClr val="2E507A"/>
                </a:solidFill>
              </a:rPr>
              <a:t>앱과 통신은 </a:t>
            </a:r>
            <a:r>
              <a:rPr lang="en-US" altLang="ko-KR" dirty="0">
                <a:solidFill>
                  <a:srgbClr val="2E507A"/>
                </a:solidFill>
              </a:rPr>
              <a:t>X</a:t>
            </a:r>
            <a:endParaRPr lang="ko-KR" altLang="en-US" dirty="0">
              <a:solidFill>
                <a:srgbClr val="2E507A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48C5E2C-BD17-4243-BFF9-E0A1F6168A8A}"/>
              </a:ext>
            </a:extLst>
          </p:cNvPr>
          <p:cNvSpPr txBox="1"/>
          <p:nvPr/>
        </p:nvSpPr>
        <p:spPr>
          <a:xfrm>
            <a:off x="5121762" y="3675031"/>
            <a:ext cx="367240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2E507A"/>
                </a:solidFill>
              </a:rPr>
              <a:t>버스와 앱의 통신</a:t>
            </a:r>
          </a:p>
          <a:p>
            <a:pPr algn="ctr"/>
            <a:endParaRPr lang="en-US" altLang="ko-KR" sz="2100" dirty="0">
              <a:solidFill>
                <a:srgbClr val="2E507A"/>
              </a:solidFill>
            </a:endParaRPr>
          </a:p>
          <a:p>
            <a:r>
              <a:rPr lang="ko-KR" altLang="en-US" sz="2100" dirty="0">
                <a:solidFill>
                  <a:srgbClr val="2E507A"/>
                </a:solidFill>
              </a:rPr>
              <a:t>〮앱으로 하차 정류장을 예약</a:t>
            </a:r>
            <a:endParaRPr lang="en-US" altLang="ko-KR" sz="2100" dirty="0">
              <a:solidFill>
                <a:srgbClr val="2E507A"/>
              </a:solidFill>
            </a:endParaRPr>
          </a:p>
          <a:p>
            <a:r>
              <a:rPr lang="ko-KR" altLang="en-US" sz="2100" dirty="0">
                <a:solidFill>
                  <a:srgbClr val="2E507A"/>
                </a:solidFill>
              </a:rPr>
              <a:t>〮</a:t>
            </a:r>
            <a:r>
              <a:rPr lang="ko-KR" altLang="en-US" sz="2100">
                <a:solidFill>
                  <a:srgbClr val="2E507A"/>
                </a:solidFill>
              </a:rPr>
              <a:t>바로 내려야 할 경우 </a:t>
            </a:r>
            <a:r>
              <a:rPr lang="ko-KR" altLang="en-US" sz="2100" dirty="0">
                <a:solidFill>
                  <a:srgbClr val="2E507A"/>
                </a:solidFill>
              </a:rPr>
              <a:t>앱에서 </a:t>
            </a:r>
            <a:r>
              <a:rPr lang="ko-KR" altLang="en-US" sz="2100" dirty="0" err="1">
                <a:solidFill>
                  <a:srgbClr val="2E507A"/>
                </a:solidFill>
              </a:rPr>
              <a:t>벨을</a:t>
            </a:r>
            <a:r>
              <a:rPr lang="ko-KR" altLang="en-US" sz="2100" dirty="0">
                <a:solidFill>
                  <a:srgbClr val="2E507A"/>
                </a:solidFill>
              </a:rPr>
              <a:t> 누르기</a:t>
            </a:r>
            <a:endParaRPr lang="en-US" altLang="ko-KR" sz="2100" dirty="0">
              <a:solidFill>
                <a:srgbClr val="2E507A"/>
              </a:solidFill>
            </a:endParaRPr>
          </a:p>
          <a:p>
            <a:pPr algn="ctr"/>
            <a:endParaRPr lang="en-US" altLang="ko-KR" sz="2400" dirty="0">
              <a:solidFill>
                <a:srgbClr val="2E507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950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657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732063" y="1321164"/>
            <a:ext cx="2399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/>
              <a:t>버스 시뮬레이터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71600" y="313167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4177382" y="196296"/>
            <a:ext cx="695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spc="-150" dirty="0">
                <a:solidFill>
                  <a:schemeClr val="bg1"/>
                </a:solidFill>
              </a:rPr>
              <a:t>Process</a:t>
            </a:r>
            <a:endParaRPr lang="ko-KR" altLang="en-US" sz="1400" b="1" spc="-15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27434" y="836712"/>
            <a:ext cx="2289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Server Simulator 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전 지연 담당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131840" y="653884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645" y="2367479"/>
            <a:ext cx="8316416" cy="3065105"/>
          </a:xfrm>
          <a:prstGeom prst="rect">
            <a:avLst/>
          </a:prstGeom>
        </p:spPr>
      </p:pic>
      <p:sp>
        <p:nvSpPr>
          <p:cNvPr id="25" name="모서리가 둥근 직사각형 24"/>
          <p:cNvSpPr/>
          <p:nvPr/>
        </p:nvSpPr>
        <p:spPr>
          <a:xfrm>
            <a:off x="1636423" y="2411596"/>
            <a:ext cx="1080120" cy="720080"/>
          </a:xfrm>
          <a:prstGeom prst="roundRect">
            <a:avLst/>
          </a:prstGeom>
          <a:noFill/>
          <a:ln w="57150">
            <a:solidFill>
              <a:srgbClr val="3760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4283968" y="2420888"/>
            <a:ext cx="1080120" cy="720080"/>
          </a:xfrm>
          <a:prstGeom prst="roundRect">
            <a:avLst/>
          </a:prstGeom>
          <a:noFill/>
          <a:ln w="57150">
            <a:solidFill>
              <a:srgbClr val="3760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아래쪽 화살표 14"/>
          <p:cNvSpPr/>
          <p:nvPr/>
        </p:nvSpPr>
        <p:spPr>
          <a:xfrm>
            <a:off x="4716016" y="3283552"/>
            <a:ext cx="216024" cy="328682"/>
          </a:xfrm>
          <a:prstGeom prst="downArrow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아래쪽 화살표 31"/>
          <p:cNvSpPr/>
          <p:nvPr/>
        </p:nvSpPr>
        <p:spPr>
          <a:xfrm>
            <a:off x="2045724" y="3284449"/>
            <a:ext cx="216024" cy="328682"/>
          </a:xfrm>
          <a:prstGeom prst="downArrow">
            <a:avLst/>
          </a:prstGeom>
          <a:ln>
            <a:solidFill>
              <a:srgbClr val="4F8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384395" y="3655549"/>
            <a:ext cx="15841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/>
              <a:t>버스 이동 버튼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067944" y="3651742"/>
            <a:ext cx="15841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/>
              <a:t>버스 정지 버튼</a:t>
            </a:r>
          </a:p>
        </p:txBody>
      </p:sp>
      <p:sp>
        <p:nvSpPr>
          <p:cNvPr id="39" name="모서리가 둥근 직사각형 38"/>
          <p:cNvSpPr/>
          <p:nvPr/>
        </p:nvSpPr>
        <p:spPr>
          <a:xfrm>
            <a:off x="865528" y="4675394"/>
            <a:ext cx="7522896" cy="481798"/>
          </a:xfrm>
          <a:prstGeom prst="roundRect">
            <a:avLst/>
          </a:prstGeom>
          <a:noFill/>
          <a:ln w="57150">
            <a:solidFill>
              <a:srgbClr val="3760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8C5816-2FF9-4E0A-8E58-CF69BB23544E}"/>
              </a:ext>
            </a:extLst>
          </p:cNvPr>
          <p:cNvSpPr txBox="1"/>
          <p:nvPr/>
        </p:nvSpPr>
        <p:spPr>
          <a:xfrm>
            <a:off x="926914" y="5311705"/>
            <a:ext cx="12901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b="1" dirty="0"/>
              <a:t>노선</a:t>
            </a:r>
          </a:p>
        </p:txBody>
      </p:sp>
    </p:spTree>
    <p:extLst>
      <p:ext uri="{BB962C8B-B14F-4D97-AF65-F5344CB8AC3E}">
        <p14:creationId xmlns:p14="http://schemas.microsoft.com/office/powerpoint/2010/main" val="1712835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657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§"/>
            </a:pPr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04071" y="1528452"/>
            <a:ext cx="2399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/>
              <a:t>DB</a:t>
            </a:r>
            <a:r>
              <a:rPr lang="ko-KR" altLang="en-US" b="1" spc="-150" dirty="0"/>
              <a:t>에 저장된 예약 유무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71600" y="313167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4177382" y="196296"/>
            <a:ext cx="695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spc="-150" dirty="0">
                <a:solidFill>
                  <a:schemeClr val="bg1"/>
                </a:solidFill>
              </a:rPr>
              <a:t>Process</a:t>
            </a:r>
            <a:endParaRPr lang="ko-KR" altLang="en-US" sz="1400" b="1" spc="-15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27434" y="836712"/>
            <a:ext cx="2289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Server Simulator 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전 지연 담당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131840" y="653884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87" y="2543578"/>
            <a:ext cx="3641995" cy="1952625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5004047" y="3316342"/>
            <a:ext cx="3600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/>
              <a:t>앱에서 </a:t>
            </a:r>
            <a:r>
              <a:rPr lang="en-US" altLang="ko-KR" sz="1500" b="1" dirty="0"/>
              <a:t>bell=1 </a:t>
            </a:r>
            <a:r>
              <a:rPr lang="ko-KR" altLang="en-US" sz="1500" b="1" dirty="0"/>
              <a:t>으로 변경되는 경우 정류장에 빨간색으로 표시함</a:t>
            </a:r>
            <a:endParaRPr lang="en-US" altLang="ko-KR" sz="1500" b="1" dirty="0"/>
          </a:p>
          <a:p>
            <a:endParaRPr lang="en-US" altLang="ko-KR" sz="15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2FEE90B-EC4A-45F3-AB09-B8FC8608BF60}"/>
              </a:ext>
            </a:extLst>
          </p:cNvPr>
          <p:cNvSpPr/>
          <p:nvPr/>
        </p:nvSpPr>
        <p:spPr>
          <a:xfrm>
            <a:off x="3563888" y="2464227"/>
            <a:ext cx="650006" cy="2031976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2C75C98-45DD-464B-8FAB-86166C559A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96" t="70817" r="15744" b="8477"/>
          <a:stretch/>
        </p:blipFill>
        <p:spPr>
          <a:xfrm>
            <a:off x="449542" y="4960217"/>
            <a:ext cx="8172908" cy="126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54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657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§"/>
            </a:pPr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95936" y="1542675"/>
            <a:ext cx="2399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/>
              <a:t>시뮬레이션</a:t>
            </a:r>
            <a:endParaRPr lang="ko-KR" altLang="en-US" b="1" spc="-150" dirty="0"/>
          </a:p>
        </p:txBody>
      </p:sp>
      <p:sp>
        <p:nvSpPr>
          <p:cNvPr id="28" name="TextBox 27"/>
          <p:cNvSpPr txBox="1"/>
          <p:nvPr/>
        </p:nvSpPr>
        <p:spPr>
          <a:xfrm>
            <a:off x="971600" y="313167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4177382" y="196296"/>
            <a:ext cx="695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spc="-150" dirty="0">
                <a:solidFill>
                  <a:schemeClr val="bg1"/>
                </a:solidFill>
              </a:rPr>
              <a:t>Process</a:t>
            </a:r>
            <a:endParaRPr lang="ko-KR" altLang="en-US" sz="1400" b="1" spc="-15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27434" y="836712"/>
            <a:ext cx="2289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Server Simulator 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전 지연 담당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131840" y="653884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71600" y="5206841"/>
            <a:ext cx="7416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5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500" b="1" dirty="0"/>
              <a:t>앞서 설명한 </a:t>
            </a:r>
            <a:r>
              <a:rPr lang="en-US" altLang="ko-KR" sz="1500" b="1" dirty="0"/>
              <a:t>“A</a:t>
            </a:r>
            <a:r>
              <a:rPr lang="ko-KR" altLang="en-US" sz="1500" b="1" dirty="0"/>
              <a:t>정류장</a:t>
            </a:r>
            <a:r>
              <a:rPr lang="en-US" altLang="ko-KR" sz="1500" b="1" dirty="0"/>
              <a:t>”</a:t>
            </a:r>
            <a:r>
              <a:rPr lang="ko-KR" altLang="en-US" sz="1500" b="1" dirty="0"/>
              <a:t>은 버스가 정류장을 벗어나면 </a:t>
            </a:r>
            <a:r>
              <a:rPr lang="en-US" altLang="ko-KR" sz="1500" b="1" dirty="0"/>
              <a:t>DB</a:t>
            </a:r>
            <a:r>
              <a:rPr lang="ko-KR" altLang="en-US" sz="1500" b="1" dirty="0"/>
              <a:t>에 </a:t>
            </a:r>
            <a:r>
              <a:rPr lang="en-US" altLang="ko-KR" sz="1500" b="1" dirty="0"/>
              <a:t>bell=0</a:t>
            </a:r>
            <a:r>
              <a:rPr lang="ko-KR" altLang="en-US" sz="1500" b="1" dirty="0"/>
              <a:t>로 갱신</a:t>
            </a:r>
            <a:endParaRPr lang="en-US" altLang="ko-KR" sz="15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5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500" b="1" dirty="0"/>
              <a:t>bell=0 </a:t>
            </a:r>
            <a:r>
              <a:rPr lang="ko-KR" altLang="en-US" sz="1500" b="1" dirty="0"/>
              <a:t>으로 갱신 후 시뮬레이터에서도 빨간색 표시를 제거함</a:t>
            </a:r>
            <a:endParaRPr lang="en-US" altLang="ko-KR" sz="15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968" y="2150414"/>
            <a:ext cx="7191375" cy="2690243"/>
          </a:xfrm>
          <a:prstGeom prst="rect">
            <a:avLst/>
          </a:prstGeom>
        </p:spPr>
      </p:pic>
      <p:sp>
        <p:nvSpPr>
          <p:cNvPr id="16" name="모서리가 둥근 직사각형 15"/>
          <p:cNvSpPr/>
          <p:nvPr/>
        </p:nvSpPr>
        <p:spPr>
          <a:xfrm>
            <a:off x="2477358" y="4077072"/>
            <a:ext cx="876918" cy="619093"/>
          </a:xfrm>
          <a:prstGeom prst="roundRect">
            <a:avLst/>
          </a:prstGeom>
          <a:noFill/>
          <a:ln w="57150">
            <a:solidFill>
              <a:srgbClr val="3760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771800" y="3695982"/>
            <a:ext cx="15841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/>
              <a:t>A</a:t>
            </a:r>
            <a:r>
              <a:rPr lang="ko-KR" altLang="en-US" sz="1500" b="1" dirty="0"/>
              <a:t>정류소</a:t>
            </a:r>
          </a:p>
        </p:txBody>
      </p:sp>
    </p:spTree>
    <p:extLst>
      <p:ext uri="{BB962C8B-B14F-4D97-AF65-F5344CB8AC3E}">
        <p14:creationId xmlns:p14="http://schemas.microsoft.com/office/powerpoint/2010/main" val="4189027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8657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§"/>
            </a:pPr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54275" y="1646465"/>
            <a:ext cx="2399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/>
              <a:t>버스 비밀번호 갱신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71600" y="313167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4177382" y="196296"/>
            <a:ext cx="695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spc="-150" dirty="0">
                <a:solidFill>
                  <a:schemeClr val="bg1"/>
                </a:solidFill>
              </a:rPr>
              <a:t>Process</a:t>
            </a:r>
            <a:endParaRPr lang="ko-KR" altLang="en-US" sz="1400" b="1" spc="-15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27434" y="836712"/>
            <a:ext cx="2289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Server Simulator 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전 지연 담당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131840" y="653884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85393" y="5101638"/>
            <a:ext cx="74168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/>
              <a:t>설정된 주기에 따라 갱신되는 비밀번호</a:t>
            </a:r>
            <a:endParaRPr lang="en-US" altLang="ko-KR" sz="15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7F6CF2A-FCD8-46AA-8610-0B65A852AE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00" t="43131" r="70292" b="50885"/>
          <a:stretch/>
        </p:blipFill>
        <p:spPr>
          <a:xfrm>
            <a:off x="688780" y="3248406"/>
            <a:ext cx="3066859" cy="76419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4307FF0-675C-46DD-BF27-06E21DCF1D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610" t="34831" r="38301" b="42632"/>
          <a:stretch/>
        </p:blipFill>
        <p:spPr>
          <a:xfrm>
            <a:off x="3973416" y="2360710"/>
            <a:ext cx="4665283" cy="239601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65981E6-D9D3-4751-B764-C1F0AA6F84A4}"/>
              </a:ext>
            </a:extLst>
          </p:cNvPr>
          <p:cNvSpPr/>
          <p:nvPr/>
        </p:nvSpPr>
        <p:spPr>
          <a:xfrm>
            <a:off x="3973416" y="4012600"/>
            <a:ext cx="4665283" cy="64053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57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51920" y="1377799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</a:t>
            </a:r>
            <a:r>
              <a:rPr lang="ko-KR" altLang="en-US" b="1" dirty="0"/>
              <a:t>앱 첫 화면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3568" y="877689"/>
            <a:ext cx="17281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Android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3568" y="1307333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류정현 담당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55367" y="6542273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BUSTOP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6412606-E871-4C70-8BED-AD1B3489E97D}"/>
              </a:ext>
            </a:extLst>
          </p:cNvPr>
          <p:cNvSpPr/>
          <p:nvPr/>
        </p:nvSpPr>
        <p:spPr>
          <a:xfrm>
            <a:off x="4188432" y="171318"/>
            <a:ext cx="695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spc="-150" dirty="0">
                <a:solidFill>
                  <a:schemeClr val="bg1"/>
                </a:solidFill>
              </a:rPr>
              <a:t>Process</a:t>
            </a:r>
            <a:endParaRPr lang="ko-KR" altLang="en-US" sz="1400" b="1" spc="-150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F810CC0-D17F-4D37-9118-319D215703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50" t="17612" r="44686" b="6600"/>
          <a:stretch/>
        </p:blipFill>
        <p:spPr>
          <a:xfrm>
            <a:off x="592943" y="2067717"/>
            <a:ext cx="2172664" cy="439721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5BB8D32-125D-4ECC-84CB-9C22481168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463" t="16950" r="44488" b="8000"/>
          <a:stretch/>
        </p:blipFill>
        <p:spPr>
          <a:xfrm>
            <a:off x="3275856" y="2046015"/>
            <a:ext cx="2268804" cy="434374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9F324BB-46A2-4719-83E5-116B9EFAE3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194" t="17189" r="44488" b="8001"/>
          <a:stretch/>
        </p:blipFill>
        <p:spPr>
          <a:xfrm>
            <a:off x="6132238" y="2073504"/>
            <a:ext cx="2172664" cy="428876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5332DEF-8307-4181-9D6A-C6A16776E87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888" t="19611" r="17713" b="13600"/>
          <a:stretch/>
        </p:blipFill>
        <p:spPr>
          <a:xfrm>
            <a:off x="0" y="-10990"/>
            <a:ext cx="9144000" cy="68579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중간발표</Template>
  <TotalTime>162</TotalTime>
  <Words>417</Words>
  <Application>Microsoft Office PowerPoint</Application>
  <PresentationFormat>화면 슬라이드 쇼(4:3)</PresentationFormat>
  <Paragraphs>189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HY헤드라인M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정현 류</dc:creator>
  <cp:lastModifiedBy>정현 류</cp:lastModifiedBy>
  <cp:revision>51</cp:revision>
  <dcterms:created xsi:type="dcterms:W3CDTF">2019-04-25T23:44:23Z</dcterms:created>
  <dcterms:modified xsi:type="dcterms:W3CDTF">2019-04-28T02:08:31Z</dcterms:modified>
</cp:coreProperties>
</file>

<file path=docProps/thumbnail.jpeg>
</file>